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0" r:id="rId2"/>
    <p:sldId id="273" r:id="rId3"/>
    <p:sldId id="256" r:id="rId4"/>
    <p:sldId id="257" r:id="rId5"/>
    <p:sldId id="258" r:id="rId6"/>
    <p:sldId id="259" r:id="rId7"/>
    <p:sldId id="260" r:id="rId8"/>
    <p:sldId id="274" r:id="rId9"/>
    <p:sldId id="261" r:id="rId10"/>
    <p:sldId id="262" r:id="rId11"/>
    <p:sldId id="263" r:id="rId12"/>
    <p:sldId id="265" r:id="rId13"/>
    <p:sldId id="266" r:id="rId14"/>
    <p:sldId id="264" r:id="rId15"/>
    <p:sldId id="275" r:id="rId16"/>
    <p:sldId id="271" r:id="rId17"/>
    <p:sldId id="272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F0EB352-5368-0A82-7152-60831A6EACE8}" name="Michael Stewart" initials="MS" userId="38eebeb679a65aa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57" autoAdjust="0"/>
  </p:normalViewPr>
  <p:slideViewPr>
    <p:cSldViewPr snapToGrid="0"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4B8ED-5112-DD40-B895-C38D653721AE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2B4D9-F11F-D643-9BE6-08EFCDAB7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2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789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Outline the steps when someone </a:t>
            </a:r>
            <a:r>
              <a:rPr lang="en-GB" dirty="0">
                <a:effectLst/>
              </a:rPr>
              <a:t>discloses or you suspect abuse.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Emphasise listening, not questioning.</a:t>
            </a:r>
            <a:endParaRPr lang="en-GB" dirty="0"/>
          </a:p>
          <a:p>
            <a:r>
              <a:rPr lang="en-GB" dirty="0">
                <a:effectLst/>
              </a:rPr>
              <a:t>Explain why confidentiality cannot be promised.</a:t>
            </a:r>
            <a:endParaRPr lang="en-GB" dirty="0"/>
          </a:p>
          <a:p>
            <a:r>
              <a:rPr lang="en-GB" dirty="0">
                <a:effectLst/>
              </a:rPr>
              <a:t>Stress the importance of accurate recording.</a:t>
            </a:r>
            <a:endParaRPr lang="en-GB" dirty="0"/>
          </a:p>
          <a:p>
            <a:r>
              <a:rPr lang="en-GB" dirty="0">
                <a:effectLst/>
              </a:rPr>
              <a:t>Reinforce: do not confront the alleged abuser; report immediately.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Clarify when to </a:t>
            </a:r>
            <a:r>
              <a:rPr lang="en-GB" dirty="0">
                <a:effectLst/>
              </a:rPr>
              <a:t>report: immediately.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Explain who to report to depending on risk level.</a:t>
            </a:r>
            <a:endParaRPr lang="en-GB" dirty="0"/>
          </a:p>
          <a:p>
            <a:r>
              <a:rPr lang="en-GB" dirty="0">
                <a:effectLst/>
              </a:rPr>
              <a:t>Highlight secure communication methods.</a:t>
            </a:r>
            <a:endParaRPr lang="en-GB" dirty="0"/>
          </a:p>
          <a:p>
            <a:r>
              <a:rPr lang="en-GB" dirty="0">
                <a:effectLst/>
              </a:rPr>
              <a:t>List the essential information to include in a report.</a:t>
            </a:r>
            <a:endParaRPr lang="en-GB" dirty="0"/>
          </a:p>
          <a:p>
            <a:r>
              <a:rPr lang="en-GB" dirty="0">
                <a:effectLst/>
              </a:rPr>
              <a:t>Reinforce that timely reporting protects everyone.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>
                <a:effectLst/>
              </a:rPr>
              <a:t>Encourage participants to identify safeguarding concerns: bullying, coercion, inappropriate image requests.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Ask: What steps would you take?</a:t>
            </a:r>
            <a:endParaRPr lang="en-GB" dirty="0"/>
          </a:p>
          <a:p>
            <a:r>
              <a:rPr lang="en-GB" dirty="0">
                <a:effectLst/>
              </a:rPr>
              <a:t>Reinforce the reporting pathway and the importance of not investigating.</a:t>
            </a:r>
            <a:endParaRPr lang="en-GB" dirty="0"/>
          </a:p>
          <a:p>
            <a:r>
              <a:rPr lang="en-GB" dirty="0">
                <a:effectLst/>
              </a:rPr>
              <a:t>Highlight digital safety as a growing area of concern.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Explore indicators of domestic abuse: fear, control, distress.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Ask participants how they would respond safely and supportively.</a:t>
            </a:r>
            <a:endParaRPr lang="en-GB" dirty="0"/>
          </a:p>
          <a:p>
            <a:r>
              <a:rPr lang="en-GB" dirty="0">
                <a:effectLst/>
              </a:rPr>
              <a:t>Reinforce that adult safeguarding is equally important.</a:t>
            </a:r>
            <a:endParaRPr lang="en-GB" dirty="0"/>
          </a:p>
          <a:p>
            <a:r>
              <a:rPr lang="en-GB" dirty="0">
                <a:effectLst/>
              </a:rPr>
              <a:t>Emphasise the need to report concerns even when unsure.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Explain when SWI must be notified: external referrals, allegations against SWI personnel, reputational or operational risk.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Stress the 24‑hour notification requirement.</a:t>
            </a:r>
            <a:endParaRPr lang="en-GB" dirty="0"/>
          </a:p>
          <a:p>
            <a:r>
              <a:rPr lang="en-GB" dirty="0">
                <a:effectLst/>
              </a:rPr>
              <a:t>Highlight anonymisation and data protection.</a:t>
            </a:r>
            <a:endParaRPr lang="en-GB" dirty="0"/>
          </a:p>
          <a:p>
            <a:r>
              <a:rPr lang="en-GB" dirty="0">
                <a:effectLst/>
              </a:rPr>
              <a:t>Reinforce the need for ongoing updates.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ffectLst/>
              </a:rPr>
              <a:t>Explain when SWI must be notified: external referrals, allegations against SWI personnel, reputational or operational risk.</a:t>
            </a:r>
            <a:endParaRPr lang="en-GB" b="1"/>
          </a:p>
          <a:p>
            <a:r>
              <a:rPr lang="en-GB" dirty="0">
                <a:effectLst/>
              </a:rPr>
              <a:t>Stress the 24‑hour notification requirement.</a:t>
            </a:r>
            <a:endParaRPr lang="en-GB" dirty="0"/>
          </a:p>
          <a:p>
            <a:r>
              <a:rPr lang="en-GB" dirty="0">
                <a:effectLst/>
              </a:rPr>
              <a:t>Highlight anonymisation and data protection.</a:t>
            </a:r>
            <a:endParaRPr lang="en-GB" dirty="0"/>
          </a:p>
          <a:p>
            <a:r>
              <a:rPr lang="en-GB" dirty="0">
                <a:effectLst/>
              </a:rPr>
              <a:t>Reinforce the need for ongoing updates.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834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ffectLst/>
              </a:rPr>
              <a:t>Outline the Safeguarding Lead’s responsibilities within 24 hours.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Explain temporary suspension of activities where necessary.</a:t>
            </a:r>
            <a:endParaRPr lang="en-GB" dirty="0"/>
          </a:p>
          <a:p>
            <a:r>
              <a:rPr lang="en-GB" dirty="0">
                <a:effectLst/>
              </a:rPr>
              <a:t>Emphasise recording decisions and actions.</a:t>
            </a:r>
            <a:endParaRPr lang="en-GB" dirty="0"/>
          </a:p>
          <a:p>
            <a:r>
              <a:rPr lang="en-GB" dirty="0">
                <a:effectLst/>
              </a:rPr>
              <a:t>Note the importance of informing relevant office‑bearers and SWI.</a:t>
            </a:r>
            <a:endParaRPr lang="en-GB" dirty="0"/>
          </a:p>
          <a:p>
            <a:r>
              <a:rPr lang="en-GB" dirty="0">
                <a:effectLst/>
              </a:rPr>
              <a:t>Mention wider stakeholders such as funders if relevant.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357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ffectLst/>
              </a:rPr>
              <a:t>Encourage a culture of openness and accountability.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Explain what to do if safeguarding procedures are not being followed.</a:t>
            </a:r>
          </a:p>
          <a:p>
            <a:r>
              <a:rPr lang="en-GB" dirty="0">
                <a:effectLst/>
              </a:rPr>
              <a:t>Advise that SWI are in the process of developing the organisational whistleblowing procedure, and that a further briefing around this will be developed. </a:t>
            </a:r>
            <a:endParaRPr lang="en-GB" dirty="0"/>
          </a:p>
          <a:p>
            <a:r>
              <a:rPr lang="en-GB" dirty="0">
                <a:effectLst/>
              </a:rPr>
              <a:t>Provide NSPCC Whistleblowing Advice Line details.</a:t>
            </a:r>
            <a:endParaRPr lang="en-GB" dirty="0"/>
          </a:p>
          <a:p>
            <a:r>
              <a:rPr lang="en-GB" dirty="0">
                <a:effectLst/>
              </a:rPr>
              <a:t>Reinforce that raising concerns is a protective action, not a punitive one.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643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Summarise the core messages: safeguarding is everyone’s responsibility; report promptly; when in doubt, pass it on.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Encourage participants to familiarise themselves with the policy and support routes.</a:t>
            </a:r>
            <a:endParaRPr lang="en-GB" dirty="0"/>
          </a:p>
          <a:p>
            <a:r>
              <a:rPr lang="en-GB" dirty="0">
                <a:effectLst/>
              </a:rPr>
              <a:t>Reinforce that safeguarding strengthens the organisation and protects members.</a:t>
            </a:r>
            <a:endParaRPr lang="en-GB" dirty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ffectLst/>
              </a:rPr>
              <a:t>Outline the purpose of the session: creating safe environments, building confidence, and enabling safeguarding capacity across SWI.</a:t>
            </a:r>
            <a:endParaRPr lang="en-GB" b="1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96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>
                <a:effectLst/>
              </a:rPr>
              <a:t>Notes:</a:t>
            </a:r>
            <a:endParaRPr lang="en-GB"/>
          </a:p>
          <a:p>
            <a:r>
              <a:rPr lang="en-GB" dirty="0">
                <a:effectLst/>
              </a:rPr>
              <a:t>Highlight that safeguarding is everyone’s responsibility, regardless of role.</a:t>
            </a:r>
            <a:endParaRPr lang="en-GB" dirty="0"/>
          </a:p>
          <a:p>
            <a:r>
              <a:rPr lang="en-GB" dirty="0">
                <a:effectLst/>
              </a:rPr>
              <a:t>Explain that we will focus on key elements of the SWI guidance.</a:t>
            </a:r>
            <a:endParaRPr lang="en-GB" dirty="0"/>
          </a:p>
          <a:p>
            <a:r>
              <a:rPr lang="en-GB" dirty="0">
                <a:effectLst/>
              </a:rPr>
              <a:t>Emphasise the overarching principle: children, young people, and adults at risk include </a:t>
            </a:r>
            <a:r>
              <a:rPr lang="en-GB" i="1" dirty="0">
                <a:effectLst/>
              </a:rPr>
              <a:t>anyone</a:t>
            </a:r>
            <a:r>
              <a:rPr lang="en-GB" dirty="0">
                <a:effectLst/>
              </a:rPr>
              <a:t> who may be involved with SWI activities.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Define key groups: children/young people under 18, and adults at risk.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Clarify what abuse and exploitation mean in practice.</a:t>
            </a:r>
            <a:endParaRPr lang="en-GB" dirty="0"/>
          </a:p>
          <a:p>
            <a:r>
              <a:rPr lang="en-GB" dirty="0">
                <a:effectLst/>
              </a:rPr>
              <a:t>Stress that wellbeing principles underpin all safeguarding decisions.</a:t>
            </a:r>
            <a:endParaRPr lang="en-GB" dirty="0"/>
          </a:p>
          <a:p>
            <a:r>
              <a:rPr lang="en-GB" dirty="0">
                <a:effectLst/>
              </a:rPr>
              <a:t>Explain why safeguarding is relevant to SWI: community engagement, public‑facing activities, and duty of care.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Briefly outline the legal context: protection of children and adults is grounded in law.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Mention PVG, safer recruitment, and data protection as core responsibilities.</a:t>
            </a:r>
            <a:endParaRPr lang="en-GB" dirty="0"/>
          </a:p>
          <a:p>
            <a:r>
              <a:rPr lang="en-GB" dirty="0">
                <a:effectLst/>
              </a:rPr>
              <a:t>Introduce GIRFEC/One principles as part of Scotland’s safeguarding landscape.</a:t>
            </a:r>
            <a:endParaRPr lang="en-GB" dirty="0"/>
          </a:p>
          <a:p>
            <a:r>
              <a:rPr lang="en-GB" dirty="0">
                <a:effectLst/>
              </a:rPr>
              <a:t>Emphasise that all organisations working with the public must comply.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Explain that every organisation must have a safeguarding response.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Walk through examples: policies, risk assessments, training, safer recruitment, reporting systems.</a:t>
            </a:r>
            <a:endParaRPr lang="en-GB" dirty="0"/>
          </a:p>
          <a:p>
            <a:r>
              <a:rPr lang="en-GB" dirty="0">
                <a:effectLst/>
              </a:rPr>
              <a:t>Reinforce that SWI is strengthening its approach to align with best practice.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Reiterate that safeguarding is everyone’s responsibility.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Highlight the Code of Conduct and expectations of behaviour.</a:t>
            </a:r>
            <a:endParaRPr lang="en-GB" dirty="0"/>
          </a:p>
          <a:p>
            <a:r>
              <a:rPr lang="en-GB" dirty="0">
                <a:effectLst/>
              </a:rPr>
              <a:t>Stress that no one should investigate concerns — reporting, not investigating, is the role of members.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ffectLst/>
              </a:rPr>
              <a:t>Introduce the Discussion.</a:t>
            </a:r>
            <a:endParaRPr lang="en-GB" b="1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effectLst/>
              </a:rPr>
              <a:t>Explain that this is a space to explore the role safely and openly.</a:t>
            </a:r>
            <a:endParaRPr lang="en-GB" dirty="0"/>
          </a:p>
          <a:p>
            <a:r>
              <a:rPr lang="en-GB" dirty="0">
                <a:effectLst/>
              </a:rPr>
              <a:t>Encourage participants to reflect on their understanding of the role.</a:t>
            </a:r>
            <a:endParaRPr lang="en-GB" dirty="0"/>
          </a:p>
          <a:p>
            <a:r>
              <a:rPr lang="en-GB" dirty="0">
                <a:effectLst/>
              </a:rPr>
              <a:t>Prompt discussion on reassurance, concerns, and support needs.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02B4D9-F11F-D643-9BE6-08EFCDAB70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52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>
                <a:effectLst/>
              </a:rPr>
              <a:t>Walk through the main categories of abuse.</a:t>
            </a:r>
            <a:endParaRPr lang="en-GB" b="1">
              <a:solidFill>
                <a:srgbClr val="FF0000"/>
              </a:solidFill>
            </a:endParaRPr>
          </a:p>
          <a:p>
            <a:r>
              <a:rPr lang="en-GB" dirty="0">
                <a:effectLst/>
              </a:rPr>
              <a:t>Provide examples of warning signs — behavioural, emotional, physical.</a:t>
            </a:r>
            <a:endParaRPr lang="en-GB" dirty="0"/>
          </a:p>
          <a:p>
            <a:r>
              <a:rPr lang="en-GB" dirty="0">
                <a:effectLst/>
              </a:rPr>
              <a:t>Encourage participants to trust their instincts and report concerns.</a:t>
            </a:r>
            <a:endParaRPr lang="en-GB" dirty="0"/>
          </a:p>
          <a:p>
            <a:r>
              <a:rPr lang="en-GB" dirty="0">
                <a:effectLst/>
              </a:rPr>
              <a:t>Reinforce that noticing something is enough; certainty is not required.</a:t>
            </a:r>
            <a:endParaRPr lang="en-GB" dirty="0"/>
          </a:p>
          <a:p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2F959-6A55-BD1B-7745-4DEB28C9E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3F"/>
                </a:solidFill>
              </a:rPr>
              <a:t>SWI Overview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DFC510-B148-9669-732E-9D0316FF7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5672"/>
            <a:ext cx="9144000" cy="49027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E76247-B5A8-F8DF-6044-4535D40EA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A8E4AE-23F0-2E3A-662E-835D26A098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26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Responding to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If someone discloses abuse or exploitation, or you suspect a concern: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Stop and listen – take the allegation seriously – keep calm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Encourage them to talk, in their own words, encourage them to share their experience, but don’t question or seek clarifications. 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Never promise confidentiality – explain you must tell those who need to know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Record accurately using their own words (note time, location, who was present)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Do not confront the alleged abuser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Report – it is NOT your responsibility to investigate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B870FB-F4CD-9F48-DF47-489EABC81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048B55-627C-C6F4-BAC5-94222676C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solidFill>
                  <a:srgbClr val="00203F"/>
                </a:solidFill>
              </a:rPr>
              <a:t>How to Report Concerns</a:t>
            </a:r>
            <a:endParaRPr sz="3200" b="1" dirty="0">
              <a:solidFill>
                <a:srgbClr val="002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When to report?</a:t>
            </a:r>
            <a:r>
              <a:rPr lang="en-GB" dirty="0">
                <a:solidFill>
                  <a:srgbClr val="00203F"/>
                </a:solidFill>
              </a:rPr>
              <a:t>  </a:t>
            </a:r>
            <a:r>
              <a:rPr lang="en-GB" dirty="0"/>
              <a:t>Immediately. Do not delay.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How to report?</a:t>
            </a:r>
            <a:r>
              <a:rPr lang="en-GB" dirty="0">
                <a:solidFill>
                  <a:srgbClr val="00203F"/>
                </a:solidFill>
              </a:rPr>
              <a:t>  </a:t>
            </a:r>
            <a:r>
              <a:rPr lang="en-GB" dirty="0"/>
              <a:t>In person, by phone, or via secure written channel (e.g. encrypted email)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Who to report to?</a:t>
            </a:r>
          </a:p>
          <a:p>
            <a:pPr marL="457200" lvl="1" indent="0">
              <a:buClr>
                <a:srgbClr val="FFC000"/>
              </a:buClr>
              <a:buNone/>
            </a:pPr>
            <a:r>
              <a:rPr lang="en-GB" b="1" dirty="0"/>
              <a:t>Immediate </a:t>
            </a:r>
            <a:r>
              <a:rPr lang="en-GB" dirty="0"/>
              <a:t>risk of harm → Contact police/medical/social services + inform Safeguarding Lead </a:t>
            </a:r>
          </a:p>
          <a:p>
            <a:pPr marL="457200" lvl="1" indent="0">
              <a:buClr>
                <a:srgbClr val="FFC000"/>
              </a:buClr>
              <a:buNone/>
            </a:pPr>
            <a:r>
              <a:rPr lang="en-GB" b="1" dirty="0"/>
              <a:t>No immediate </a:t>
            </a:r>
            <a:r>
              <a:rPr lang="en-GB" dirty="0"/>
              <a:t>risk → Report to Safeguarding Lead (or office-bearer if Lead is unavailable/implicated) (within 24 hours)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What to include:</a:t>
            </a:r>
          </a:p>
          <a:p>
            <a:pPr marL="457200" lvl="1" indent="0">
              <a:buClr>
                <a:srgbClr val="FFC000"/>
              </a:buClr>
              <a:buNone/>
            </a:pPr>
            <a:r>
              <a:rPr lang="en-GB" dirty="0"/>
              <a:t>Nature of concern • Date, time &amp; place • Exact wording used • Names &amp; roles • Actions taken so far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306105-2331-0723-62E1-0DCDA4F02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D27E8C1-1178-812B-79B1-4928D45587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Case Study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You are supporting a craft session with a small group of young people, and you overhear a y</a:t>
            </a:r>
            <a:r>
              <a:rPr dirty="0" err="1">
                <a:solidFill>
                  <a:srgbClr val="00203F"/>
                </a:solidFill>
              </a:rPr>
              <a:t>oung</a:t>
            </a:r>
            <a:r>
              <a:rPr dirty="0">
                <a:solidFill>
                  <a:srgbClr val="00203F"/>
                </a:solidFill>
              </a:rPr>
              <a:t> person </a:t>
            </a:r>
            <a:r>
              <a:rPr lang="en-GB" dirty="0">
                <a:solidFill>
                  <a:srgbClr val="00203F"/>
                </a:solidFill>
              </a:rPr>
              <a:t>talk about feeling</a:t>
            </a:r>
            <a:r>
              <a:rPr dirty="0">
                <a:solidFill>
                  <a:srgbClr val="00203F"/>
                </a:solidFill>
              </a:rPr>
              <a:t> bull</a:t>
            </a:r>
            <a:r>
              <a:rPr lang="en-GB" dirty="0" err="1">
                <a:solidFill>
                  <a:srgbClr val="00203F"/>
                </a:solidFill>
              </a:rPr>
              <a:t>ied</a:t>
            </a:r>
            <a:r>
              <a:rPr dirty="0">
                <a:solidFill>
                  <a:srgbClr val="00203F"/>
                </a:solidFill>
              </a:rPr>
              <a:t> and </a:t>
            </a:r>
            <a:r>
              <a:rPr lang="en-GB" dirty="0">
                <a:solidFill>
                  <a:srgbClr val="00203F"/>
                </a:solidFill>
              </a:rPr>
              <a:t>being asked to send </a:t>
            </a:r>
            <a:r>
              <a:rPr dirty="0">
                <a:solidFill>
                  <a:srgbClr val="00203F"/>
                </a:solidFill>
              </a:rPr>
              <a:t>inappropriate </a:t>
            </a:r>
            <a:r>
              <a:rPr lang="en-GB" dirty="0">
                <a:solidFill>
                  <a:srgbClr val="00203F"/>
                </a:solidFill>
              </a:rPr>
              <a:t>pictures to someone at school.</a:t>
            </a:r>
          </a:p>
          <a:p>
            <a:pPr>
              <a:buClr>
                <a:srgbClr val="FFC000"/>
              </a:buClr>
            </a:pPr>
            <a:endParaRPr lang="en-GB"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What do you do? </a:t>
            </a:r>
          </a:p>
          <a:p>
            <a:pPr marL="0" indent="0" algn="r">
              <a:buClr>
                <a:srgbClr val="FFC000"/>
              </a:buClr>
              <a:buNone/>
            </a:pPr>
            <a:r>
              <a:rPr lang="en-GB" b="1" dirty="0">
                <a:solidFill>
                  <a:srgbClr val="00203F"/>
                </a:solidFill>
              </a:rPr>
              <a:t>Answer in chat</a:t>
            </a:r>
            <a:endParaRPr dirty="0">
              <a:solidFill>
                <a:srgbClr val="00203F"/>
              </a:solidFill>
            </a:endParaRP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B31C1B-4C8E-82C9-6BF3-AC0ACDE04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F677D8C-6E93-F8BC-3382-033AD6E29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Case Study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Adult</a:t>
            </a:r>
            <a:r>
              <a:rPr lang="en-GB" dirty="0">
                <a:solidFill>
                  <a:srgbClr val="00203F"/>
                </a:solidFill>
              </a:rPr>
              <a:t> </a:t>
            </a:r>
            <a:r>
              <a:rPr dirty="0">
                <a:solidFill>
                  <a:srgbClr val="00203F"/>
                </a:solidFill>
              </a:rPr>
              <a:t> appears distressed at event</a:t>
            </a:r>
            <a:r>
              <a:rPr lang="en-GB" dirty="0">
                <a:solidFill>
                  <a:srgbClr val="00203F"/>
                </a:solidFill>
              </a:rPr>
              <a:t> she states </a:t>
            </a:r>
          </a:p>
          <a:p>
            <a:pPr marL="0" indent="0" algn="ctr">
              <a:buClr>
                <a:srgbClr val="FFC000"/>
              </a:buClr>
              <a:buNone/>
            </a:pPr>
            <a:r>
              <a:rPr lang="en-GB" dirty="0">
                <a:solidFill>
                  <a:srgbClr val="00203F"/>
                </a:solidFill>
              </a:rPr>
              <a:t>“ </a:t>
            </a:r>
            <a:r>
              <a:rPr lang="en-GB" i="1" dirty="0">
                <a:solidFill>
                  <a:srgbClr val="00203F"/>
                </a:solidFill>
              </a:rPr>
              <a:t>he didn’t want me to come tonight he made it very difficult for me to be here, I’m worried about what kind of reception I’ll get when I get home</a:t>
            </a:r>
            <a:r>
              <a:rPr lang="en-GB" dirty="0">
                <a:solidFill>
                  <a:srgbClr val="00203F"/>
                </a:solidFill>
              </a:rPr>
              <a:t>“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Does this scenario concern you? 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How do you respond? </a:t>
            </a:r>
          </a:p>
          <a:p>
            <a:pPr marL="0" indent="0" algn="r">
              <a:buClr>
                <a:srgbClr val="FFC000"/>
              </a:buClr>
              <a:buNone/>
            </a:pPr>
            <a:r>
              <a:rPr lang="en-GB" b="1" dirty="0">
                <a:solidFill>
                  <a:srgbClr val="00203F"/>
                </a:solidFill>
              </a:rPr>
              <a:t>Answer in chat</a:t>
            </a:r>
            <a:endParaRPr dirty="0">
              <a:solidFill>
                <a:srgbClr val="00203F"/>
              </a:solidFill>
            </a:endParaRP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74500C-9402-4BE3-E1F7-F85846801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270D7C-1098-3897-C4C2-AAD0394FBD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Reporting to SWI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SWI must be notified when a concern</a:t>
            </a:r>
            <a:r>
              <a:rPr lang="en-GB" b="1" dirty="0"/>
              <a:t>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Has been referred to external authorities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Involves allegations against staff, volunteers or trustees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Could impact reputation, operations or legal obligations of SWI group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Notify SWI within 24 hours </a:t>
            </a:r>
            <a:r>
              <a:rPr lang="en-GB" dirty="0">
                <a:solidFill>
                  <a:srgbClr val="00203F"/>
                </a:solidFill>
              </a:rPr>
              <a:t>of the concern being raised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Share anonymised information only – comply with UK data protection legislation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Provide regular updates: investigation progress, actions taken, outcomes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DAF0E2-9309-0381-B7F9-BC27E5DF8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98B2F67-6768-81C3-DA80-DB39A7CC55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5F78D0-991A-3D7F-3702-0165C5BA2D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0" y="1440873"/>
            <a:ext cx="9144000" cy="6096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D42FBF-BFBF-8ECF-5E01-DE4D7AD04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3C81651-1162-5F0E-3CF0-F07F7AD101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D1AAD0E-80BC-D569-13A6-E6B384BE2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3F"/>
                </a:solidFill>
              </a:rPr>
              <a:t>Reporting to SWI</a:t>
            </a:r>
          </a:p>
        </p:txBody>
      </p:sp>
    </p:spTree>
    <p:extLst>
      <p:ext uri="{BB962C8B-B14F-4D97-AF65-F5344CB8AC3E}">
        <p14:creationId xmlns:p14="http://schemas.microsoft.com/office/powerpoint/2010/main" val="1936728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Internal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Within 24 hours, the Safeguarding Lead must: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Review the concern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Refer to relevant Federation Executive Committee and agree next steps, including if an immediate suspension of the volunteer is required. 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Consult with relevant external authorities where required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Agree and record next steps and record all actions taken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Inform office-bearers, Federation (if applicable) and SWI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Consider whether other parties need to be informed (e.g. grant providers)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83AA0E-0073-A61F-31BA-2E5F34979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516D48-6042-6DBC-7330-8B31B04C26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Whistleblowing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We encourage a culture of openness and accountability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If you believe safeguarding procedures are not being followed: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Raise concerns with the Safeguarding Lead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Or contact the NSPCC Whistleblowing Advice Line directly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NSPCC Whistleblowing Advice Line: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Phone: 0800 028 0285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203F"/>
                </a:solidFill>
              </a:rPr>
              <a:t>Email: help@nspcc.org.uk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A7E3BF-831F-7B30-51D3-9AFDA8DB3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D644C2-FC73-112F-640D-C46888C3C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solidFill>
                  <a:srgbClr val="00203F"/>
                </a:solidFill>
              </a:rPr>
              <a:t>Key Messages &amp; Close</a:t>
            </a:r>
            <a:endParaRPr sz="3200" b="1" dirty="0">
              <a:solidFill>
                <a:srgbClr val="002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</a:pPr>
            <a:r>
              <a:rPr lang="en-GB" b="1" dirty="0">
                <a:solidFill>
                  <a:srgbClr val="00203F"/>
                </a:solidFill>
              </a:rPr>
              <a:t>Safeguarding is everyone’s responsibility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Report concerns promptly – do not delay</a:t>
            </a:r>
            <a:endParaRPr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When in doubt, pass it on</a:t>
            </a:r>
            <a:endParaRPr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Know where to find the policy </a:t>
            </a:r>
            <a:r>
              <a:rPr dirty="0">
                <a:solidFill>
                  <a:srgbClr val="00203F"/>
                </a:solidFill>
              </a:rPr>
              <a:t>and </a:t>
            </a:r>
            <a:r>
              <a:rPr lang="en-GB" dirty="0">
                <a:solidFill>
                  <a:srgbClr val="00203F"/>
                </a:solidFill>
              </a:rPr>
              <a:t>support</a:t>
            </a:r>
            <a:endParaRPr dirty="0">
              <a:solidFill>
                <a:srgbClr val="00203F"/>
              </a:solidFill>
            </a:endParaRP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DB3D90-9796-8626-4D73-798DE0BEF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61B3562-2713-C400-FEDF-CAD0167681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BE92-F37A-645F-C973-0E135267C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rgbClr val="00203F"/>
                </a:solidFill>
              </a:rPr>
              <a:t>Session </a:t>
            </a:r>
            <a:r>
              <a:rPr lang="en-GB" b="1" dirty="0">
                <a:solidFill>
                  <a:srgbClr val="00203F"/>
                </a:solidFill>
              </a:rPr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BDDE1-9595-3E6B-6CC1-D0A4B07BB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Presenters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SallyAnn Kelly OBE 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Michael Stewart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Our approach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Creating Safe Environments for all 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Building Confidence &amp; Reassurance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Enabling Capacity within the SWI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90 minute session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Includes Case studies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Questions and Answers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7F8A03-2F14-A7DB-9823-51C62748D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855C55-3721-5AE9-0209-B2AE7EB32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9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1457" y="265638"/>
            <a:ext cx="8229600" cy="1143000"/>
          </a:xfrm>
        </p:spPr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Safeguarding Training Briefing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</a:pPr>
            <a:r>
              <a:rPr dirty="0">
                <a:solidFill>
                  <a:srgbClr val="00203F"/>
                </a:solidFill>
              </a:rPr>
              <a:t>SWI Federations &amp; Institutes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Our commitment to keeping people safe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Safeguarding is everyone’s responsibility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Overview of policy</a:t>
            </a:r>
            <a:r>
              <a:rPr dirty="0">
                <a:solidFill>
                  <a:srgbClr val="00203F"/>
                </a:solidFill>
              </a:rPr>
              <a:t> expectations</a:t>
            </a:r>
            <a:endParaRPr lang="en-GB"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A focus on key elements of the SWI guidance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rgbClr val="00203F"/>
                </a:solidFill>
              </a:rPr>
              <a:t>Overarching Principle </a:t>
            </a:r>
            <a:r>
              <a:rPr lang="en-GB" dirty="0">
                <a:solidFill>
                  <a:srgbClr val="00203F"/>
                </a:solidFill>
              </a:rPr>
              <a:t>– </a:t>
            </a:r>
          </a:p>
          <a:p>
            <a:pPr marL="0" indent="0" algn="ctr">
              <a:buNone/>
            </a:pPr>
            <a:r>
              <a:rPr lang="en-GB" b="1" i="1" dirty="0">
                <a:solidFill>
                  <a:srgbClr val="00203F"/>
                </a:solidFill>
              </a:rPr>
              <a:t>Children, Young People &amp; Adults at Risk is everyone who may be involved with SWI</a:t>
            </a:r>
          </a:p>
          <a:p>
            <a:endParaRPr dirty="0"/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3CEEFC-B09A-7BD9-4662-4661C6C1D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70EC679-8040-7233-4D15-B99482CC3F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3517" y="34774"/>
            <a:ext cx="2069253" cy="8023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solidFill>
                  <a:srgbClr val="00203F"/>
                </a:solidFill>
              </a:rPr>
              <a:t>Key </a:t>
            </a:r>
            <a:r>
              <a:rPr sz="3200" b="1" dirty="0">
                <a:solidFill>
                  <a:srgbClr val="00203F"/>
                </a:solidFill>
              </a:rPr>
              <a:t>Safeguarding </a:t>
            </a:r>
            <a:r>
              <a:rPr lang="en-GB" sz="3200" b="1" dirty="0">
                <a:solidFill>
                  <a:srgbClr val="00203F"/>
                </a:solidFill>
              </a:rPr>
              <a:t>Topics</a:t>
            </a:r>
            <a:endParaRPr sz="3200" b="1" dirty="0">
              <a:solidFill>
                <a:srgbClr val="002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Definitions: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Children </a:t>
            </a:r>
            <a:r>
              <a:rPr dirty="0">
                <a:solidFill>
                  <a:srgbClr val="00203F"/>
                </a:solidFill>
              </a:rPr>
              <a:t>and </a:t>
            </a:r>
            <a:r>
              <a:rPr lang="en-GB" dirty="0">
                <a:solidFill>
                  <a:srgbClr val="00203F"/>
                </a:solidFill>
              </a:rPr>
              <a:t>young people (under 18)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Adults </a:t>
            </a:r>
            <a:r>
              <a:rPr dirty="0">
                <a:solidFill>
                  <a:srgbClr val="00203F"/>
                </a:solidFill>
              </a:rPr>
              <a:t>at risk</a:t>
            </a:r>
            <a:r>
              <a:rPr lang="en-GB" dirty="0">
                <a:solidFill>
                  <a:srgbClr val="00203F"/>
                </a:solidFill>
              </a:rPr>
              <a:t> (vulnerable adults)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Abuse and exploitation 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Wellbeing principles underpin all safeguarding</a:t>
            </a:r>
          </a:p>
          <a:p>
            <a:pPr>
              <a:buClr>
                <a:srgbClr val="FFC000"/>
              </a:buClr>
            </a:pPr>
            <a:r>
              <a:rPr lang="en-GB" b="1" dirty="0">
                <a:solidFill>
                  <a:srgbClr val="00203F"/>
                </a:solidFill>
              </a:rPr>
              <a:t>Discussion prompt:</a:t>
            </a:r>
          </a:p>
          <a:p>
            <a:pPr marL="0" indent="0" algn="ctr">
              <a:buNone/>
            </a:pPr>
            <a:r>
              <a:rPr lang="en-GB" i="1" dirty="0">
                <a:solidFill>
                  <a:srgbClr val="00203F"/>
                </a:solidFill>
              </a:rPr>
              <a:t>Why is safeguarding relevant to SWI  activities?</a:t>
            </a:r>
          </a:p>
          <a:p>
            <a:pPr marL="0" indent="0" algn="r">
              <a:buNone/>
            </a:pPr>
            <a:r>
              <a:rPr lang="en-GB" b="1" dirty="0">
                <a:solidFill>
                  <a:srgbClr val="00203F"/>
                </a:solidFill>
              </a:rPr>
              <a:t>Answer in chat</a:t>
            </a:r>
            <a:r>
              <a:rPr lang="en-GB" i="1" dirty="0">
                <a:solidFill>
                  <a:srgbClr val="00203F"/>
                </a:solidFill>
              </a:rPr>
              <a:t> </a:t>
            </a:r>
            <a:endParaRPr i="1" dirty="0">
              <a:solidFill>
                <a:srgbClr val="00203F"/>
              </a:solidFill>
            </a:endParaRP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403A7C-91F7-BD4D-C8A0-52B601AFD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993C5D7-3BC6-8AD6-07D6-60007E558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1354"/>
            <a:ext cx="8229600" cy="1143000"/>
          </a:xfrm>
        </p:spPr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Legal &amp; Practice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Protection of children &amp; adults is underpinned by  law and practice guidance.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It applies to all organisations working with members of the public. 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Examples include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PVG and safer recruitment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Data protection duties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G</a:t>
            </a:r>
            <a:r>
              <a:rPr lang="en-GB" dirty="0" err="1">
                <a:solidFill>
                  <a:srgbClr val="00203F"/>
                </a:solidFill>
              </a:rPr>
              <a:t>etting</a:t>
            </a:r>
            <a:r>
              <a:rPr lang="en-GB" dirty="0">
                <a:solidFill>
                  <a:srgbClr val="00203F"/>
                </a:solidFill>
              </a:rPr>
              <a:t> </a:t>
            </a:r>
            <a:r>
              <a:rPr dirty="0">
                <a:solidFill>
                  <a:srgbClr val="00203F"/>
                </a:solidFill>
              </a:rPr>
              <a:t>I</a:t>
            </a:r>
            <a:r>
              <a:rPr lang="en-GB" dirty="0">
                <a:solidFill>
                  <a:srgbClr val="00203F"/>
                </a:solidFill>
              </a:rPr>
              <a:t>t </a:t>
            </a:r>
            <a:r>
              <a:rPr dirty="0">
                <a:solidFill>
                  <a:srgbClr val="00203F"/>
                </a:solidFill>
              </a:rPr>
              <a:t>R</a:t>
            </a:r>
            <a:r>
              <a:rPr lang="en-GB" dirty="0" err="1">
                <a:solidFill>
                  <a:srgbClr val="00203F"/>
                </a:solidFill>
              </a:rPr>
              <a:t>ight</a:t>
            </a:r>
            <a:r>
              <a:rPr lang="en-GB" dirty="0">
                <a:solidFill>
                  <a:srgbClr val="00203F"/>
                </a:solidFill>
              </a:rPr>
              <a:t> </a:t>
            </a:r>
            <a:r>
              <a:rPr dirty="0">
                <a:solidFill>
                  <a:srgbClr val="00203F"/>
                </a:solidFill>
              </a:rPr>
              <a:t>F</a:t>
            </a:r>
            <a:r>
              <a:rPr lang="en-GB" dirty="0">
                <a:solidFill>
                  <a:srgbClr val="00203F"/>
                </a:solidFill>
              </a:rPr>
              <a:t>or Every Child/One</a:t>
            </a:r>
            <a:r>
              <a:rPr dirty="0">
                <a:solidFill>
                  <a:srgbClr val="00203F"/>
                </a:solidFill>
              </a:rPr>
              <a:t> principles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329548-F0F5-4FD8-8DE6-BDE8B47BA2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" y="389260"/>
            <a:ext cx="8229600" cy="1143000"/>
          </a:xfrm>
        </p:spPr>
        <p:txBody>
          <a:bodyPr>
            <a:normAutofit/>
          </a:bodyPr>
          <a:lstStyle/>
          <a:p>
            <a:r>
              <a:rPr sz="3200" b="1" dirty="0" err="1">
                <a:solidFill>
                  <a:srgbClr val="00203F"/>
                </a:solidFill>
              </a:rPr>
              <a:t>Organisational</a:t>
            </a:r>
            <a:r>
              <a:rPr sz="3200" b="1" dirty="0">
                <a:solidFill>
                  <a:srgbClr val="00203F"/>
                </a:solidFill>
              </a:rPr>
              <a:t> Responsibilities</a:t>
            </a:r>
            <a:endParaRPr lang="en-US" sz="3200" b="1" dirty="0">
              <a:solidFill>
                <a:srgbClr val="00203F"/>
              </a:solidFill>
              <a:ea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Every organisation needs to develop a response to protecting the people they serve.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Examples include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Policies and procedures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Risk assessments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Training and awareness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Safe</a:t>
            </a:r>
            <a:r>
              <a:rPr lang="en-GB" dirty="0">
                <a:solidFill>
                  <a:srgbClr val="00203F"/>
                </a:solidFill>
              </a:rPr>
              <a:t>r</a:t>
            </a:r>
            <a:r>
              <a:rPr dirty="0">
                <a:solidFill>
                  <a:srgbClr val="00203F"/>
                </a:solidFill>
              </a:rPr>
              <a:t> recruitment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Reporting systems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040AA-ADFF-26C8-27DD-8ABFC5BDBA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51CF82-5E2F-82E9-3B16-52CB9D3DE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3517" y="34773"/>
            <a:ext cx="2069253" cy="8023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>
                <a:solidFill>
                  <a:srgbClr val="00203F"/>
                </a:solidFill>
              </a:rPr>
              <a:t>Roles &amp; </a:t>
            </a:r>
            <a:r>
              <a:rPr lang="en-GB" sz="3200" b="1" dirty="0">
                <a:solidFill>
                  <a:srgbClr val="00203F"/>
                </a:solidFill>
              </a:rPr>
              <a:t>Responsibilities</a:t>
            </a:r>
            <a:endParaRPr sz="3200" b="1" dirty="0">
              <a:solidFill>
                <a:srgbClr val="002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Duty of all members to prioritise wellbeing</a:t>
            </a:r>
            <a:endParaRPr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Safeguarding is everyone’s responsibility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Code of Conduct expectations</a:t>
            </a:r>
          </a:p>
          <a:p>
            <a:pPr>
              <a:buClr>
                <a:srgbClr val="FFC000"/>
              </a:buClr>
            </a:pPr>
            <a:r>
              <a:rPr lang="en-GB" dirty="0">
                <a:solidFill>
                  <a:srgbClr val="00203F"/>
                </a:solidFill>
              </a:rPr>
              <a:t>No one should investigate concerns</a:t>
            </a:r>
          </a:p>
          <a:p>
            <a:endParaRPr lang="en-GB" dirty="0"/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0D9532-C533-A08C-2E4E-BB08637AE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354C8BD-FAB3-79B6-7DF2-426699859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5194-43E8-55D5-7C7E-B9FFFCAD4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468" y="62978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b="1" dirty="0">
                <a:solidFill>
                  <a:srgbClr val="00203F"/>
                </a:solidFill>
              </a:rPr>
              <a:t>Role of the Safeguarding Lead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C97CF-8FCD-1F15-B2ED-8D48827E7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Discussion</a:t>
            </a:r>
            <a:r>
              <a:rPr lang="en-GB" dirty="0">
                <a:solidFill>
                  <a:srgbClr val="00203F"/>
                </a:solidFill>
              </a:rPr>
              <a:t>- Having reviewed the guidance: 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What is your understanding of the role?  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What reassures you about the role?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What are your concerns, if any?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What other support from SWI staff is required to implement the guidance?</a:t>
            </a:r>
          </a:p>
          <a:p>
            <a:pPr lvl="1"/>
            <a:endParaRPr lang="en-GB" dirty="0"/>
          </a:p>
          <a:p>
            <a:pPr marL="457200" lvl="1" indent="0" algn="r">
              <a:buNone/>
            </a:pPr>
            <a:r>
              <a:rPr lang="en-GB" b="1" dirty="0">
                <a:solidFill>
                  <a:srgbClr val="00203F"/>
                </a:solidFill>
              </a:rPr>
              <a:t>Answer in chat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66B34A-F09F-8AEE-C71E-D316DA932E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8F2984-5D12-22EC-D10B-102EC83143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35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b="1" dirty="0" err="1">
                <a:solidFill>
                  <a:srgbClr val="00203F"/>
                </a:solidFill>
              </a:rPr>
              <a:t>Recognising</a:t>
            </a:r>
            <a:r>
              <a:rPr sz="3200" b="1" dirty="0">
                <a:solidFill>
                  <a:srgbClr val="00203F"/>
                </a:solidFill>
              </a:rPr>
              <a:t> Abuse</a:t>
            </a:r>
            <a:r>
              <a:rPr lang="en-GB" sz="3200" b="1" dirty="0">
                <a:solidFill>
                  <a:srgbClr val="00203F"/>
                </a:solidFill>
              </a:rPr>
              <a:t> &amp; Risk</a:t>
            </a:r>
            <a:endParaRPr sz="3200" b="1" dirty="0">
              <a:solidFill>
                <a:srgbClr val="002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Main categories of abuse: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Physical</a:t>
            </a:r>
            <a:r>
              <a:rPr lang="en-GB" dirty="0">
                <a:solidFill>
                  <a:srgbClr val="00203F"/>
                </a:solidFill>
              </a:rPr>
              <a:t> abuse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Emotional abuse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Sexual abuse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Financial abuse</a:t>
            </a:r>
          </a:p>
          <a:p>
            <a:pPr lvl="1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dirty="0">
                <a:solidFill>
                  <a:srgbClr val="00203F"/>
                </a:solidFill>
              </a:rPr>
              <a:t>Neglect</a:t>
            </a:r>
            <a:endParaRPr lang="en-GB" dirty="0">
              <a:solidFill>
                <a:srgbClr val="00203F"/>
              </a:solidFill>
            </a:endParaRP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3F"/>
                </a:solidFill>
              </a:rPr>
              <a:t>Common warning signs to look out for (</a:t>
            </a:r>
            <a:r>
              <a:rPr lang="en-GB" sz="3000" i="1" dirty="0">
                <a:solidFill>
                  <a:srgbClr val="00203F"/>
                </a:solidFill>
              </a:rPr>
              <a:t>the above are examples of the </a:t>
            </a:r>
            <a:r>
              <a:rPr lang="en-GB" sz="3000" i="1" dirty="0">
                <a:solidFill>
                  <a:srgbClr val="00203F"/>
                </a:solidFill>
                <a:ea typeface="Calibri"/>
                <a:cs typeface="Calibri"/>
              </a:rPr>
              <a:t>breadth of situations that these can apply to</a:t>
            </a:r>
            <a:r>
              <a:rPr lang="en-GB" dirty="0">
                <a:solidFill>
                  <a:srgbClr val="00203F"/>
                </a:solidFill>
                <a:ea typeface="Calibri"/>
                <a:cs typeface="Calibri"/>
              </a:rPr>
              <a:t>) 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203F"/>
                </a:solidFill>
              </a:rPr>
              <a:t>Trust your concerns and report</a:t>
            </a:r>
          </a:p>
        </p:txBody>
      </p:sp>
      <p:sp>
        <p:nvSpPr>
          <p:cNvPr id="100" name="SWI Logo Placeholder"/>
          <p:cNvSpPr/>
          <p:nvPr/>
        </p:nvSpPr>
        <p:spPr>
          <a:xfrm>
            <a:off x="7772400" y="228600"/>
            <a:ext cx="1371600" cy="548640"/>
          </a:xfrm>
          <a:prstGeom prst="rect">
            <a:avLst/>
          </a:prstGeom>
          <a:noFill/>
          <a:ln w="12700">
            <a:solidFill>
              <a:srgbClr val="660066"/>
            </a:solidFill>
            <a:prstDash val="dash"/>
          </a:ln>
        </p:spPr>
        <p:txBody>
          <a:bodyPr anchor="ctr" anchorCtr="1">
            <a:spAutoFit/>
          </a:bodyPr>
          <a:lstStyle/>
          <a:p>
            <a:pPr algn="ctr"/>
            <a:r>
              <a:rPr sz="1000" b="1">
                <a:solidFill>
                  <a:srgbClr val="660066"/>
                </a:solidFill>
              </a:rPr>
              <a:t>[SWI Logo]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1816D5-4B5F-08CC-232D-217999262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0"/>
            <a:ext cx="1289304" cy="8371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9C5AB11-1FC8-A9D2-8FE9-7D8214C12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839" y="34773"/>
            <a:ext cx="2158931" cy="8371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1862</Words>
  <Application>Microsoft Office PowerPoint</Application>
  <PresentationFormat>On-screen Show (4:3)</PresentationFormat>
  <Paragraphs>249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SWI Overview</vt:lpstr>
      <vt:lpstr>Session Overview </vt:lpstr>
      <vt:lpstr>Safeguarding Training Briefing</vt:lpstr>
      <vt:lpstr>Key Safeguarding Topics</vt:lpstr>
      <vt:lpstr>Legal &amp; Practice Framework</vt:lpstr>
      <vt:lpstr>Organisational Responsibilities</vt:lpstr>
      <vt:lpstr>Roles &amp; Responsibilities</vt:lpstr>
      <vt:lpstr>Role of the Safeguarding Lead </vt:lpstr>
      <vt:lpstr>Recognising Abuse &amp; Risk</vt:lpstr>
      <vt:lpstr>Responding to Concerns</vt:lpstr>
      <vt:lpstr>How to Report Concerns</vt:lpstr>
      <vt:lpstr>Case Study 1</vt:lpstr>
      <vt:lpstr>Case Study 2</vt:lpstr>
      <vt:lpstr>Reporting to SWI</vt:lpstr>
      <vt:lpstr>Reporting to SWI</vt:lpstr>
      <vt:lpstr>Internal Process</vt:lpstr>
      <vt:lpstr>Whistleblowing</vt:lpstr>
      <vt:lpstr>Key Messages &amp; Close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Training Briefing</dc:title>
  <dc:subject/>
  <dc:creator>sallyann kelly</dc:creator>
  <cp:keywords/>
  <dc:description>generated using python-pptx</dc:description>
  <cp:lastModifiedBy>Michael Stewart</cp:lastModifiedBy>
  <cp:revision>22</cp:revision>
  <dcterms:created xsi:type="dcterms:W3CDTF">2013-01-27T09:14:16Z</dcterms:created>
  <dcterms:modified xsi:type="dcterms:W3CDTF">2026-05-21T11:30:08Z</dcterms:modified>
  <cp:category/>
</cp:coreProperties>
</file>